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8" r:id="rId2"/>
    <p:sldId id="259" r:id="rId3"/>
    <p:sldId id="261" r:id="rId4"/>
    <p:sldId id="265" r:id="rId5"/>
    <p:sldId id="267" r:id="rId6"/>
    <p:sldId id="262" r:id="rId7"/>
    <p:sldId id="264" r:id="rId8"/>
    <p:sldId id="268" r:id="rId9"/>
    <p:sldId id="269" r:id="rId10"/>
    <p:sldId id="291" r:id="rId11"/>
    <p:sldId id="280" r:id="rId12"/>
    <p:sldId id="278" r:id="rId13"/>
    <p:sldId id="282" r:id="rId14"/>
    <p:sldId id="279" r:id="rId15"/>
    <p:sldId id="281" r:id="rId16"/>
    <p:sldId id="288" r:id="rId17"/>
    <p:sldId id="284" r:id="rId18"/>
    <p:sldId id="285" r:id="rId19"/>
    <p:sldId id="289" r:id="rId20"/>
    <p:sldId id="286" r:id="rId21"/>
    <p:sldId id="287" r:id="rId22"/>
    <p:sldId id="26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74" autoAdjust="0"/>
  </p:normalViewPr>
  <p:slideViewPr>
    <p:cSldViewPr snapToGrid="0">
      <p:cViewPr varScale="1">
        <p:scale>
          <a:sx n="104" d="100"/>
          <a:sy n="104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5EAB0-6E4A-43EE-9451-509319F0D6F9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08FB6-227B-4C9A-BE67-BA07F6A3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62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08FB6-227B-4C9A-BE67-BA07F6A3C5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08FB6-227B-4C9A-BE67-BA07F6A3C5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9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08FB6-227B-4C9A-BE67-BA07F6A3C5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9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2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7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4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3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4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6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7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2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5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6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4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5B1F8-F394-4BAD-9F9B-B8DF261193D7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E45D1-AC61-4D59-8ECA-B5DE85763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04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image" Target="../media/image37.png"/><Relationship Id="rId2" Type="http://schemas.openxmlformats.org/officeDocument/2006/relationships/image" Target="../media/image2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5.png"/><Relationship Id="rId2" Type="http://schemas.openxmlformats.org/officeDocument/2006/relationships/image" Target="../media/image4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6.wdp"/><Relationship Id="rId5" Type="http://schemas.openxmlformats.org/officeDocument/2006/relationships/image" Target="../media/image42.png"/><Relationship Id="rId1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7.png"/><Relationship Id="rId3" Type="http://schemas.openxmlformats.org/officeDocument/2006/relationships/image" Target="../media/image49.png"/><Relationship Id="rId7" Type="http://schemas.openxmlformats.org/officeDocument/2006/relationships/image" Target="../media/image44.png"/><Relationship Id="rId12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5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2.png"/><Relationship Id="rId9" Type="http://schemas.openxmlformats.org/officeDocument/2006/relationships/image" Target="../media/image33.png"/><Relationship Id="rId1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BB0D85-262B-4849-9EB7-2D4E2F3443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33" name="Picture 9" descr="piotr-usewicz-612175-unsplash">
            <a:extLst>
              <a:ext uri="{FF2B5EF4-FFF2-40B4-BE49-F238E27FC236}">
                <a16:creationId xmlns:a16="http://schemas.microsoft.com/office/drawing/2014/main" id="{3B76F233-3CE5-4209-B967-2ECA86260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0" t="40743" r="654" b="14585"/>
          <a:stretch/>
        </p:blipFill>
        <p:spPr bwMode="auto">
          <a:xfrm>
            <a:off x="0" y="1517567"/>
            <a:ext cx="12192000" cy="377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4B2BAAC8-526F-4F33-BF73-06FEAC9A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803" y="-10670"/>
            <a:ext cx="2224197" cy="221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1785DCE1-121A-40BE-9282-F4BDD086C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439" y="43266"/>
            <a:ext cx="7411681" cy="93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4400" b="1" i="0" u="none" strike="noStrike" cap="none" normalizeH="0" baseline="0" dirty="0">
                <a:ln>
                  <a:noFill/>
                </a:ln>
                <a:solidFill>
                  <a:srgbClr val="F3F3F3"/>
                </a:solidFill>
                <a:effectLst/>
                <a:latin typeface="Arial" panose="020B0604020202020204" pitchFamily="34" charset="0"/>
              </a:rPr>
              <a:t>Deep Learning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AA7F29F1-6207-4C7E-AB63-36AF45766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8694" y="4975753"/>
            <a:ext cx="2224197" cy="53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©</a:t>
            </a:r>
            <a:r>
              <a:rPr kumimoji="0" lang="nl-NL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nl-NL" altLang="en-US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Piotr Usewicz (2019)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B00BBF3B-091D-44B5-B6F6-5B216CF2D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76164"/>
            <a:ext cx="8666561" cy="93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en-US" sz="4400" b="1" dirty="0">
                <a:solidFill>
                  <a:srgbClr val="F3F3F3"/>
                </a:solidFill>
                <a:latin typeface="Arial" panose="020B0604020202020204" pitchFamily="34" charset="0"/>
              </a:rPr>
              <a:t>Species Distribution Modelling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0" descr="deeplearning">
            <a:extLst>
              <a:ext uri="{FF2B5EF4-FFF2-40B4-BE49-F238E27FC236}">
                <a16:creationId xmlns:a16="http://schemas.microsoft.com/office/drawing/2014/main" id="{F5C1C4FB-04F1-4482-A06F-8E9F162A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0" y="5506119"/>
            <a:ext cx="1752464" cy="129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5408CD-848E-4651-BB70-DE52155BB6CE}"/>
              </a:ext>
            </a:extLst>
          </p:cNvPr>
          <p:cNvSpPr/>
          <p:nvPr/>
        </p:nvSpPr>
        <p:spPr>
          <a:xfrm>
            <a:off x="1925726" y="5659344"/>
            <a:ext cx="7421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Mark Rademaker</a:t>
            </a:r>
            <a:endParaRPr lang="en-GB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C0B3C8-6413-45E5-9B76-0E72FB66001D}"/>
              </a:ext>
            </a:extLst>
          </p:cNvPr>
          <p:cNvCxnSpPr>
            <a:cxnSpLocks/>
          </p:cNvCxnSpPr>
          <p:nvPr/>
        </p:nvCxnSpPr>
        <p:spPr>
          <a:xfrm>
            <a:off x="2019300" y="6245887"/>
            <a:ext cx="6978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59403F0-DA81-423D-BC63-BC224BA82FF4}"/>
              </a:ext>
            </a:extLst>
          </p:cNvPr>
          <p:cNvSpPr/>
          <p:nvPr/>
        </p:nvSpPr>
        <p:spPr>
          <a:xfrm>
            <a:off x="1905064" y="5951589"/>
            <a:ext cx="74218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PhD @ Netherlands Institute for Sea Research (NIOZ)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Guest researcher IBED-UVA</a:t>
            </a:r>
          </a:p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Former Intern DL-SDM at Naturalis Biodiversity Centre</a:t>
            </a:r>
          </a:p>
        </p:txBody>
      </p:sp>
      <p:pic>
        <p:nvPicPr>
          <p:cNvPr id="1026" name="Picture 2" descr="Afbeeldingsresultaat voor nioz logo&quot;">
            <a:extLst>
              <a:ext uri="{FF2B5EF4-FFF2-40B4-BE49-F238E27FC236}">
                <a16:creationId xmlns:a16="http://schemas.microsoft.com/office/drawing/2014/main" id="{730C1E01-0EDE-448E-BB86-AA855F1F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722" y="5661254"/>
            <a:ext cx="907955" cy="91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naturalis biodiversity center logo white&quot;">
            <a:extLst>
              <a:ext uri="{FF2B5EF4-FFF2-40B4-BE49-F238E27FC236}">
                <a16:creationId xmlns:a16="http://schemas.microsoft.com/office/drawing/2014/main" id="{96FC19F8-C505-4A75-962D-06892554F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75"/>
          <a:stretch/>
        </p:blipFill>
        <p:spPr bwMode="auto">
          <a:xfrm>
            <a:off x="10668000" y="5824951"/>
            <a:ext cx="1317844" cy="74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ibed logo&quot;">
            <a:extLst>
              <a:ext uri="{FF2B5EF4-FFF2-40B4-BE49-F238E27FC236}">
                <a16:creationId xmlns:a16="http://schemas.microsoft.com/office/drawing/2014/main" id="{E1E30863-E986-4FA2-BFA7-8D911A921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0"/>
          <a:stretch/>
        </p:blipFill>
        <p:spPr bwMode="auto">
          <a:xfrm>
            <a:off x="8530812" y="5784222"/>
            <a:ext cx="1187910" cy="7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94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A4DC8-A874-4DE8-8273-CFB2CF57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Stage 1.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80669-F757-474D-8099-02C64B33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177"/>
            <a:ext cx="10515600" cy="544574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Pilot model &amp; performance		Comparison to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MaxEnt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816CFF-CBB0-4606-992F-2F7EDD0DBBF6}"/>
              </a:ext>
            </a:extLst>
          </p:cNvPr>
          <p:cNvCxnSpPr>
            <a:cxnSpLocks/>
          </p:cNvCxnSpPr>
          <p:nvPr/>
        </p:nvCxnSpPr>
        <p:spPr>
          <a:xfrm>
            <a:off x="6096000" y="1325177"/>
            <a:ext cx="0" cy="49582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04ADBE2-0ED1-4D41-B1C5-7DA96BBC1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36"/>
          <a:stretch/>
        </p:blipFill>
        <p:spPr>
          <a:xfrm>
            <a:off x="883302" y="1869750"/>
            <a:ext cx="1307970" cy="4437244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6FB3C07-55E7-44D1-A8A7-5477BC1385D0}"/>
              </a:ext>
            </a:extLst>
          </p:cNvPr>
          <p:cNvSpPr txBox="1">
            <a:spLocks/>
          </p:cNvSpPr>
          <p:nvPr/>
        </p:nvSpPr>
        <p:spPr>
          <a:xfrm>
            <a:off x="6368341" y="1927103"/>
            <a:ext cx="5361692" cy="1501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Performs considerably worse if all species taken into account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Already pretty close if only species &gt;100 occurrences taken into account </a:t>
            </a:r>
          </a:p>
          <a:p>
            <a:pPr lvl="8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B5D846F-6CE5-4C7F-B48F-54692D8B1C7F}"/>
              </a:ext>
            </a:extLst>
          </p:cNvPr>
          <p:cNvSpPr txBox="1">
            <a:spLocks/>
          </p:cNvSpPr>
          <p:nvPr/>
        </p:nvSpPr>
        <p:spPr>
          <a:xfrm>
            <a:off x="6368341" y="5453915"/>
            <a:ext cx="5361692" cy="829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does this mean in terms of predicted global distributions?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24022-F14D-4921-BF83-183A50553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61" y="1869750"/>
            <a:ext cx="3184458" cy="2287172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BF806-40E5-401B-AE55-72DC522F0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61" y="4156922"/>
            <a:ext cx="3184458" cy="2150072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5D5CF-A34D-4E53-826F-59B74D93F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919" y="3429000"/>
            <a:ext cx="4940536" cy="184953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2469737-C50C-4717-ADB0-E369EB54B92F}"/>
              </a:ext>
            </a:extLst>
          </p:cNvPr>
          <p:cNvSpPr/>
          <p:nvPr/>
        </p:nvSpPr>
        <p:spPr>
          <a:xfrm>
            <a:off x="10340307" y="4078098"/>
            <a:ext cx="1094829" cy="2606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8064FD8-06B1-42F0-939A-CD2A1EC8E234}"/>
              </a:ext>
            </a:extLst>
          </p:cNvPr>
          <p:cNvSpPr/>
          <p:nvPr/>
        </p:nvSpPr>
        <p:spPr>
          <a:xfrm>
            <a:off x="10340307" y="4971354"/>
            <a:ext cx="1094829" cy="2606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4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A4DC8-A874-4DE8-8273-CFB2CF57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Stage 1.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80669-F757-474D-8099-02C64B33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177"/>
            <a:ext cx="10515600" cy="544574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Pilot model &amp; performance		Comparison to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MaxEnt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816CFF-CBB0-4606-992F-2F7EDD0DBBF6}"/>
              </a:ext>
            </a:extLst>
          </p:cNvPr>
          <p:cNvCxnSpPr>
            <a:cxnSpLocks/>
          </p:cNvCxnSpPr>
          <p:nvPr/>
        </p:nvCxnSpPr>
        <p:spPr>
          <a:xfrm>
            <a:off x="6096000" y="1325177"/>
            <a:ext cx="0" cy="49582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04ADBE2-0ED1-4D41-B1C5-7DA96BBC1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36"/>
          <a:stretch/>
        </p:blipFill>
        <p:spPr>
          <a:xfrm>
            <a:off x="883302" y="1869750"/>
            <a:ext cx="1307970" cy="4437244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6FB3C07-55E7-44D1-A8A7-5477BC1385D0}"/>
              </a:ext>
            </a:extLst>
          </p:cNvPr>
          <p:cNvSpPr txBox="1">
            <a:spLocks/>
          </p:cNvSpPr>
          <p:nvPr/>
        </p:nvSpPr>
        <p:spPr>
          <a:xfrm>
            <a:off x="6368341" y="1927103"/>
            <a:ext cx="5361692" cy="1501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Performs considerably worse if all species taken into account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Already pretty close if only species &gt;100 occurrences taken into account </a:t>
            </a:r>
          </a:p>
          <a:p>
            <a:pPr lvl="8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B5D846F-6CE5-4C7F-B48F-54692D8B1C7F}"/>
              </a:ext>
            </a:extLst>
          </p:cNvPr>
          <p:cNvSpPr txBox="1">
            <a:spLocks/>
          </p:cNvSpPr>
          <p:nvPr/>
        </p:nvSpPr>
        <p:spPr>
          <a:xfrm>
            <a:off x="6368341" y="5453915"/>
            <a:ext cx="5361692" cy="829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does this mean in terms of predicted global distributions?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24022-F14D-4921-BF83-183A50553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61" y="1869750"/>
            <a:ext cx="3184458" cy="2287172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BF806-40E5-401B-AE55-72DC522F0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61" y="4156922"/>
            <a:ext cx="3184458" cy="2150072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5D5CF-A34D-4E53-826F-59B74D93F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919" y="3429000"/>
            <a:ext cx="4940536" cy="184953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2469737-C50C-4717-ADB0-E369EB54B92F}"/>
              </a:ext>
            </a:extLst>
          </p:cNvPr>
          <p:cNvSpPr/>
          <p:nvPr/>
        </p:nvSpPr>
        <p:spPr>
          <a:xfrm>
            <a:off x="10340307" y="4078098"/>
            <a:ext cx="1094829" cy="2606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8064FD8-06B1-42F0-939A-CD2A1EC8E234}"/>
              </a:ext>
            </a:extLst>
          </p:cNvPr>
          <p:cNvSpPr/>
          <p:nvPr/>
        </p:nvSpPr>
        <p:spPr>
          <a:xfrm>
            <a:off x="10340307" y="4971354"/>
            <a:ext cx="1094829" cy="2606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62DE32-85D5-47E3-BA03-5AA4F82E8A6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A521EF-82A3-4E80-97E8-BB3A9F3036C7}"/>
              </a:ext>
            </a:extLst>
          </p:cNvPr>
          <p:cNvSpPr txBox="1">
            <a:spLocks/>
          </p:cNvSpPr>
          <p:nvPr/>
        </p:nvSpPr>
        <p:spPr>
          <a:xfrm>
            <a:off x="838200" y="1325177"/>
            <a:ext cx="10515600" cy="544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model &amp; performance		Comparison to MaxEnt</a:t>
            </a:r>
          </a:p>
          <a:p>
            <a:pPr lvl="8"/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F70C86-678C-460F-A842-3B523CAD4E9B}"/>
              </a:ext>
            </a:extLst>
          </p:cNvPr>
          <p:cNvCxnSpPr>
            <a:cxnSpLocks/>
            <a:endCxn id="27" idx="2"/>
          </p:cNvCxnSpPr>
          <p:nvPr/>
        </p:nvCxnSpPr>
        <p:spPr>
          <a:xfrm>
            <a:off x="6096000" y="1869751"/>
            <a:ext cx="0" cy="46231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97F14D-FA15-4B61-8A35-81E7CCA893F6}"/>
              </a:ext>
            </a:extLst>
          </p:cNvPr>
          <p:cNvGrpSpPr/>
          <p:nvPr/>
        </p:nvGrpSpPr>
        <p:grpSpPr>
          <a:xfrm>
            <a:off x="883301" y="1869751"/>
            <a:ext cx="4713509" cy="4413694"/>
            <a:chOff x="968830" y="2358803"/>
            <a:chExt cx="4713509" cy="44136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D8FFF2-64F5-4BAB-BA3A-586697B6C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2136"/>
            <a:stretch/>
          </p:blipFill>
          <p:spPr>
            <a:xfrm>
              <a:off x="968830" y="2358803"/>
              <a:ext cx="1301029" cy="4413694"/>
            </a:xfrm>
            <a:prstGeom prst="rect">
              <a:avLst/>
            </a:prstGeom>
            <a:ln w="12700" cap="sq" cmpd="thickThin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799B54-FF8F-4769-8B0B-CF9F25181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3749" y="2358803"/>
              <a:ext cx="3448590" cy="2356758"/>
            </a:xfrm>
            <a:prstGeom prst="rect">
              <a:avLst/>
            </a:prstGeom>
            <a:ln w="12700" cap="sq" cmpd="thickThin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F3BA97-C483-49BA-BF3B-DA9F62703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3749" y="4532811"/>
              <a:ext cx="3448572" cy="2239686"/>
            </a:xfrm>
            <a:prstGeom prst="rect">
              <a:avLst/>
            </a:prstGeom>
            <a:ln w="12700" cap="sq" cmpd="thickThin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094E32F-B734-4B51-9925-F189B67E2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242" y="1869751"/>
            <a:ext cx="4985458" cy="190181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8B7731D-C3B7-43E3-9F01-6AE16B43816B}"/>
              </a:ext>
            </a:extLst>
          </p:cNvPr>
          <p:cNvSpPr/>
          <p:nvPr/>
        </p:nvSpPr>
        <p:spPr>
          <a:xfrm>
            <a:off x="10189029" y="2521738"/>
            <a:ext cx="1164771" cy="2950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5743862-A0D1-454E-B2EB-88DBAE8AA084}"/>
              </a:ext>
            </a:extLst>
          </p:cNvPr>
          <p:cNvSpPr/>
          <p:nvPr/>
        </p:nvSpPr>
        <p:spPr>
          <a:xfrm>
            <a:off x="10143928" y="3365185"/>
            <a:ext cx="1164771" cy="2950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1C501C-04AF-44BD-BC11-3599EC2A56E2}"/>
              </a:ext>
            </a:extLst>
          </p:cNvPr>
          <p:cNvGrpSpPr/>
          <p:nvPr/>
        </p:nvGrpSpPr>
        <p:grpSpPr>
          <a:xfrm>
            <a:off x="579726" y="662609"/>
            <a:ext cx="11032548" cy="5830266"/>
            <a:chOff x="574769" y="662609"/>
            <a:chExt cx="11032548" cy="5830266"/>
          </a:xfrm>
          <a:solidFill>
            <a:schemeClr val="tx1">
              <a:lumMod val="85000"/>
            </a:schemeClr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4A4CC8-EB01-4FE5-A783-471931511D81}"/>
                </a:ext>
              </a:extLst>
            </p:cNvPr>
            <p:cNvSpPr/>
            <p:nvPr/>
          </p:nvSpPr>
          <p:spPr>
            <a:xfrm>
              <a:off x="574769" y="662609"/>
              <a:ext cx="11032548" cy="583026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597B0C4-664E-49A8-878B-1DC748FA1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93707" y="701192"/>
              <a:ext cx="7705725" cy="5753100"/>
            </a:xfrm>
            <a:prstGeom prst="rect">
              <a:avLst/>
            </a:prstGeom>
            <a:grpFill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7F7D49-2F66-4BCA-8AA9-A7CAE37B8BE6}"/>
              </a:ext>
            </a:extLst>
          </p:cNvPr>
          <p:cNvGrpSpPr/>
          <p:nvPr/>
        </p:nvGrpSpPr>
        <p:grpSpPr>
          <a:xfrm>
            <a:off x="1055958" y="731118"/>
            <a:ext cx="1685316" cy="1394216"/>
            <a:chOff x="1693913" y="865431"/>
            <a:chExt cx="1685316" cy="139421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E078DD7-B87B-466A-9FE5-6D5914B4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93913" y="865431"/>
              <a:ext cx="1685316" cy="1394216"/>
            </a:xfrm>
            <a:prstGeom prst="rect">
              <a:avLst/>
            </a:prstGeom>
            <a:ln w="28575" cap="sq" cmpd="thickThin">
              <a:solidFill>
                <a:schemeClr val="tx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1" name="Picture 30" descr="Gerelateerde afbeelding">
              <a:extLst>
                <a:ext uri="{FF2B5EF4-FFF2-40B4-BE49-F238E27FC236}">
                  <a16:creationId xmlns:a16="http://schemas.microsoft.com/office/drawing/2014/main" id="{E95D766F-8505-428A-B541-D3D5B8D3811D}"/>
                </a:ext>
              </a:extLst>
            </p:cNvPr>
            <p:cNvPicPr/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36" b="90000" l="6197" r="89744">
                          <a14:foregroundMark x1="9829" y1="11364" x2="9829" y2="11364"/>
                          <a14:foregroundMark x1="6410" y1="11591" x2="6410" y2="11591"/>
                          <a14:foregroundMark x1="14103" y1="8636" x2="14103" y2="8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905" y="919961"/>
              <a:ext cx="560943" cy="5445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D153BF1-C781-4011-8277-C31EF6624FE0}"/>
              </a:ext>
            </a:extLst>
          </p:cNvPr>
          <p:cNvGrpSpPr/>
          <p:nvPr/>
        </p:nvGrpSpPr>
        <p:grpSpPr>
          <a:xfrm>
            <a:off x="847305" y="2667883"/>
            <a:ext cx="1897347" cy="1394216"/>
            <a:chOff x="872134" y="2767805"/>
            <a:chExt cx="1897347" cy="13942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12F7E0F-EB09-4043-B231-A38B0FCB9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4165" y="2767805"/>
              <a:ext cx="1685316" cy="1394216"/>
            </a:xfrm>
            <a:prstGeom prst="rect">
              <a:avLst/>
            </a:prstGeom>
            <a:ln w="28575" cap="sq" cmpd="thickThin">
              <a:solidFill>
                <a:schemeClr val="tx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4" name="Picture 33" descr="Afbeeldingsresultaat voor ceratotherium simum">
              <a:extLst>
                <a:ext uri="{FF2B5EF4-FFF2-40B4-BE49-F238E27FC236}">
                  <a16:creationId xmlns:a16="http://schemas.microsoft.com/office/drawing/2014/main" id="{ADD7A6E7-945F-4E29-ACDE-D74AE6B53778}"/>
                </a:ext>
              </a:extLst>
            </p:cNvPr>
            <p:cNvPicPr/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63729" y1="45750" x2="63729" y2="45750"/>
                          <a14:backgroundMark x1="51695" y1="81750" x2="51695" y2="8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134" y="2800790"/>
              <a:ext cx="992211" cy="5445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D1BEEF-E44F-4483-BFD7-77E397C20453}"/>
              </a:ext>
            </a:extLst>
          </p:cNvPr>
          <p:cNvGrpSpPr/>
          <p:nvPr/>
        </p:nvGrpSpPr>
        <p:grpSpPr>
          <a:xfrm>
            <a:off x="1055958" y="4591248"/>
            <a:ext cx="1685316" cy="1387907"/>
            <a:chOff x="1055958" y="4591248"/>
            <a:chExt cx="1685316" cy="138790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45139AE-0ED2-4986-92D8-E3E22677D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55958" y="4591248"/>
              <a:ext cx="1685316" cy="1387907"/>
            </a:xfrm>
            <a:prstGeom prst="rect">
              <a:avLst/>
            </a:prstGeom>
            <a:ln w="28575" cap="sq" cmpd="thickThin">
              <a:solidFill>
                <a:schemeClr val="tx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7" name="Picture 36" descr="Afbeeldingsresultaat voor vicugna vicugna">
              <a:extLst>
                <a:ext uri="{FF2B5EF4-FFF2-40B4-BE49-F238E27FC236}">
                  <a16:creationId xmlns:a16="http://schemas.microsoft.com/office/drawing/2014/main" id="{21E3EBE3-8903-41EB-999E-DC2C259DEFEC}"/>
                </a:ext>
              </a:extLst>
            </p:cNvPr>
            <p:cNvPicPr/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65000" y1="54722" x2="65000" y2="54722"/>
                          <a14:foregroundMark x1="65000" y1="58838" x2="65000" y2="58838"/>
                          <a14:foregroundMark x1="65000" y1="56901" x2="65000" y2="56901"/>
                          <a14:foregroundMark x1="65323" y1="55448" x2="65323" y2="55448"/>
                          <a14:foregroundMark x1="65000" y1="55448" x2="65000" y2="55448"/>
                          <a14:foregroundMark x1="65161" y1="55690" x2="65161" y2="55690"/>
                          <a14:foregroundMark x1="65000" y1="55448" x2="65000" y2="55448"/>
                          <a14:foregroundMark x1="65000" y1="55690" x2="65000" y2="55690"/>
                          <a14:foregroundMark x1="65161" y1="55690" x2="65161" y2="55690"/>
                          <a14:foregroundMark x1="64194" y1="55448" x2="65484" y2="56659"/>
                          <a14:backgroundMark x1="37258" y1="34867" x2="37258" y2="34867"/>
                          <a14:backgroundMark x1="58065" y1="38015" x2="58065" y2="38015"/>
                          <a14:backgroundMark x1="76290" y1="36562" x2="76290" y2="36562"/>
                          <a14:backgroundMark x1="64839" y1="65860" x2="64839" y2="65860"/>
                          <a14:backgroundMark x1="64839" y1="72881" x2="64839" y2="72881"/>
                          <a14:backgroundMark x1="63548" y1="66828" x2="63548" y2="66828"/>
                          <a14:backgroundMark x1="65000" y1="61259" x2="65000" y2="61259"/>
                          <a14:backgroundMark x1="60968" y1="46973" x2="60968" y2="46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4" t="19370" r="33383" b="19167"/>
            <a:stretch/>
          </p:blipFill>
          <p:spPr bwMode="auto">
            <a:xfrm>
              <a:off x="1089700" y="4630191"/>
              <a:ext cx="530058" cy="52604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249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A4DC8-A874-4DE8-8273-CFB2CF57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Stage 2.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80669-F757-474D-8099-02C64B33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7" y="1721166"/>
            <a:ext cx="10515600" cy="4351338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Improving the model by extending the number of observations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Source additional observations from GBIF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120 species included, with range of 10 – 58.329 observations 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Model architecture was kept the same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Only really improves on species with high number of occurrences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B1288C-15B4-4454-96F1-680F742ED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155" y="4009045"/>
            <a:ext cx="6016959" cy="2300226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1BBC66-7F11-4154-9443-D9FBEC18FE7B}"/>
              </a:ext>
            </a:extLst>
          </p:cNvPr>
          <p:cNvSpPr/>
          <p:nvPr/>
        </p:nvSpPr>
        <p:spPr>
          <a:xfrm>
            <a:off x="9496697" y="4860525"/>
            <a:ext cx="1243148" cy="2743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682FEE-BB7B-4A21-A757-62033AB0DC22}"/>
              </a:ext>
            </a:extLst>
          </p:cNvPr>
          <p:cNvSpPr/>
          <p:nvPr/>
        </p:nvSpPr>
        <p:spPr>
          <a:xfrm>
            <a:off x="9496697" y="5859544"/>
            <a:ext cx="1243148" cy="2743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A16B8-74B1-4331-AF4C-19B4331F2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4009045"/>
            <a:ext cx="3383799" cy="2300226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570D904-3519-4C36-8B2D-C85577170266}"/>
              </a:ext>
            </a:extLst>
          </p:cNvPr>
          <p:cNvGrpSpPr/>
          <p:nvPr/>
        </p:nvGrpSpPr>
        <p:grpSpPr>
          <a:xfrm>
            <a:off x="4881154" y="4009045"/>
            <a:ext cx="6479314" cy="2300226"/>
            <a:chOff x="4881154" y="4009045"/>
            <a:chExt cx="6479314" cy="2300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798398-454A-4051-AA9D-D88DD197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1154" y="4009045"/>
              <a:ext cx="6479314" cy="2300226"/>
            </a:xfrm>
            <a:prstGeom prst="rect">
              <a:avLst/>
            </a:prstGeom>
            <a:ln w="12700" cap="sq" cmpd="thickThin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5EB4450-4C92-41E5-9AB5-E66ED51E72F7}"/>
                </a:ext>
              </a:extLst>
            </p:cNvPr>
            <p:cNvSpPr/>
            <p:nvPr/>
          </p:nvSpPr>
          <p:spPr>
            <a:xfrm>
              <a:off x="9958039" y="4860525"/>
              <a:ext cx="1243148" cy="27432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CFD19D-517F-4217-8C24-8DF60F5DCE29}"/>
                </a:ext>
              </a:extLst>
            </p:cNvPr>
            <p:cNvSpPr/>
            <p:nvPr/>
          </p:nvSpPr>
          <p:spPr>
            <a:xfrm>
              <a:off x="9958039" y="5935344"/>
              <a:ext cx="1243148" cy="27432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692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A4DC8-A874-4DE8-8273-CFB2CF57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2.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80669-F757-474D-8099-02C64B33E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the model by extending the number of observations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additional observations from GBIF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species included, with range of 10 – 58.329 observations 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architecture was kept the same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really improves on species with high number of occurrences</a:t>
            </a:r>
          </a:p>
          <a:p>
            <a:pPr lvl="1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EE00EB-7157-4FA3-888F-315EC02CA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9"/>
          <a:stretch/>
        </p:blipFill>
        <p:spPr>
          <a:xfrm>
            <a:off x="1452155" y="3941513"/>
            <a:ext cx="3429000" cy="2310606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B1288C-15B4-4454-96F1-680F742E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155" y="3941513"/>
            <a:ext cx="6016959" cy="2310606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1BBC66-7F11-4154-9443-D9FBEC18FE7B}"/>
              </a:ext>
            </a:extLst>
          </p:cNvPr>
          <p:cNvSpPr/>
          <p:nvPr/>
        </p:nvSpPr>
        <p:spPr>
          <a:xfrm>
            <a:off x="9496697" y="4803373"/>
            <a:ext cx="1243148" cy="2743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682FEE-BB7B-4A21-A757-62033AB0DC22}"/>
              </a:ext>
            </a:extLst>
          </p:cNvPr>
          <p:cNvSpPr/>
          <p:nvPr/>
        </p:nvSpPr>
        <p:spPr>
          <a:xfrm>
            <a:off x="9496697" y="5802392"/>
            <a:ext cx="1243148" cy="2743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0EA2D9-3D23-4AAF-A488-A92EDAFE0CCC}"/>
              </a:ext>
            </a:extLst>
          </p:cNvPr>
          <p:cNvGrpSpPr/>
          <p:nvPr/>
        </p:nvGrpSpPr>
        <p:grpSpPr>
          <a:xfrm>
            <a:off x="350442" y="626397"/>
            <a:ext cx="11612975" cy="5830266"/>
            <a:chOff x="350442" y="626397"/>
            <a:chExt cx="11612975" cy="58302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D2B166-2805-43E1-956F-7C47754F087C}"/>
                </a:ext>
              </a:extLst>
            </p:cNvPr>
            <p:cNvSpPr/>
            <p:nvPr/>
          </p:nvSpPr>
          <p:spPr>
            <a:xfrm>
              <a:off x="350442" y="626397"/>
              <a:ext cx="11612975" cy="5830266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EEF165-E4A1-499C-8844-3B0B7E75323E}"/>
                </a:ext>
              </a:extLst>
            </p:cNvPr>
            <p:cNvGrpSpPr/>
            <p:nvPr/>
          </p:nvGrpSpPr>
          <p:grpSpPr>
            <a:xfrm>
              <a:off x="2294058" y="675066"/>
              <a:ext cx="7589136" cy="5758102"/>
              <a:chOff x="2294058" y="701192"/>
              <a:chExt cx="7589136" cy="5758102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497DC43-8F0D-4596-B7A5-C20E99A7BA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0496"/>
              <a:stretch/>
            </p:blipFill>
            <p:spPr>
              <a:xfrm>
                <a:off x="2294058" y="701192"/>
                <a:ext cx="3814622" cy="575310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19A7EB4-3193-4AF2-9245-512368560A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21" b="-1"/>
              <a:stretch/>
            </p:blipFill>
            <p:spPr>
              <a:xfrm>
                <a:off x="6096264" y="703823"/>
                <a:ext cx="3786930" cy="5755471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564631C-BBE3-409F-B6CD-E56DA5547E29}"/>
                  </a:ext>
                </a:extLst>
              </p:cNvPr>
              <p:cNvSpPr/>
              <p:nvPr/>
            </p:nvSpPr>
            <p:spPr>
              <a:xfrm>
                <a:off x="2294058" y="2364377"/>
                <a:ext cx="279325" cy="2351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63FD1C-1B37-4987-816C-9780FADED345}"/>
                  </a:ext>
                </a:extLst>
              </p:cNvPr>
              <p:cNvSpPr/>
              <p:nvPr/>
            </p:nvSpPr>
            <p:spPr>
              <a:xfrm>
                <a:off x="2306795" y="4274574"/>
                <a:ext cx="279325" cy="2351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E9422DE-AE6D-446C-8F16-CB28944B7B63}"/>
                  </a:ext>
                </a:extLst>
              </p:cNvPr>
              <p:cNvSpPr/>
              <p:nvPr/>
            </p:nvSpPr>
            <p:spPr>
              <a:xfrm>
                <a:off x="2318164" y="6156808"/>
                <a:ext cx="279325" cy="2351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9ECF460-83D1-4A0F-9C25-278AAD1D75A7}"/>
                  </a:ext>
                </a:extLst>
              </p:cNvPr>
              <p:cNvSpPr/>
              <p:nvPr/>
            </p:nvSpPr>
            <p:spPr>
              <a:xfrm>
                <a:off x="6190355" y="6219160"/>
                <a:ext cx="279325" cy="2351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081EA0C-FF09-4B8F-A518-053A86D47DE7}"/>
                  </a:ext>
                </a:extLst>
              </p:cNvPr>
              <p:cNvSpPr/>
              <p:nvPr/>
            </p:nvSpPr>
            <p:spPr>
              <a:xfrm>
                <a:off x="6200426" y="4165622"/>
                <a:ext cx="279325" cy="2351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92F136D-8A91-47A6-84F1-F67611616FCF}"/>
                  </a:ext>
                </a:extLst>
              </p:cNvPr>
              <p:cNvSpPr/>
              <p:nvPr/>
            </p:nvSpPr>
            <p:spPr>
              <a:xfrm>
                <a:off x="6168807" y="2351034"/>
                <a:ext cx="310944" cy="2351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73C8A9-D7AE-4FB4-9479-AAF66BB4538B}"/>
              </a:ext>
            </a:extLst>
          </p:cNvPr>
          <p:cNvGrpSpPr/>
          <p:nvPr/>
        </p:nvGrpSpPr>
        <p:grpSpPr>
          <a:xfrm>
            <a:off x="437235" y="701570"/>
            <a:ext cx="1685316" cy="1394216"/>
            <a:chOff x="1693913" y="865431"/>
            <a:chExt cx="1685316" cy="139421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19B422-9843-40F4-B84B-A3ED0576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3913" y="865431"/>
              <a:ext cx="1685316" cy="1394216"/>
            </a:xfrm>
            <a:prstGeom prst="rect">
              <a:avLst/>
            </a:prstGeom>
            <a:ln w="28575" cap="sq" cmpd="thickThin">
              <a:solidFill>
                <a:schemeClr val="tx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5" name="Picture 24" descr="Gerelateerde afbeelding">
              <a:extLst>
                <a:ext uri="{FF2B5EF4-FFF2-40B4-BE49-F238E27FC236}">
                  <a16:creationId xmlns:a16="http://schemas.microsoft.com/office/drawing/2014/main" id="{FD0B90ED-97DC-472A-B766-5CEECEC0A80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36" b="90000" l="6197" r="89744">
                          <a14:foregroundMark x1="9829" y1="11364" x2="9829" y2="11364"/>
                          <a14:foregroundMark x1="6410" y1="11591" x2="6410" y2="11591"/>
                          <a14:foregroundMark x1="14103" y1="8636" x2="14103" y2="8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905" y="919961"/>
              <a:ext cx="560943" cy="5445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BA334A-48B2-4D57-8B63-6FBAB0A743AC}"/>
              </a:ext>
            </a:extLst>
          </p:cNvPr>
          <p:cNvGrpSpPr/>
          <p:nvPr/>
        </p:nvGrpSpPr>
        <p:grpSpPr>
          <a:xfrm>
            <a:off x="228582" y="2638335"/>
            <a:ext cx="1897347" cy="1394216"/>
            <a:chOff x="872134" y="2767805"/>
            <a:chExt cx="1897347" cy="139421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709DEAB-10D5-47A7-82F6-E0EF3F4B5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4165" y="2767805"/>
              <a:ext cx="1685316" cy="1394216"/>
            </a:xfrm>
            <a:prstGeom prst="rect">
              <a:avLst/>
            </a:prstGeom>
            <a:ln w="28575" cap="sq" cmpd="thickThin">
              <a:solidFill>
                <a:schemeClr val="tx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8" name="Picture 27" descr="Afbeeldingsresultaat voor ceratotherium simum">
              <a:extLst>
                <a:ext uri="{FF2B5EF4-FFF2-40B4-BE49-F238E27FC236}">
                  <a16:creationId xmlns:a16="http://schemas.microsoft.com/office/drawing/2014/main" id="{B32CDD2A-31C7-4609-A44D-722592F858B9}"/>
                </a:ext>
              </a:extLst>
            </p:cNvPr>
            <p:cNvPicPr/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63729" y1="45750" x2="63729" y2="45750"/>
                          <a14:backgroundMark x1="51695" y1="81750" x2="51695" y2="8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134" y="2800790"/>
              <a:ext cx="992211" cy="5445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0655AE-2565-4396-AEAE-846DD10089EA}"/>
              </a:ext>
            </a:extLst>
          </p:cNvPr>
          <p:cNvGrpSpPr/>
          <p:nvPr/>
        </p:nvGrpSpPr>
        <p:grpSpPr>
          <a:xfrm>
            <a:off x="437235" y="4561700"/>
            <a:ext cx="1685316" cy="1387907"/>
            <a:chOff x="1055958" y="4591248"/>
            <a:chExt cx="1685316" cy="13879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1C348D2-F344-4F46-B824-7411030A7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5958" y="4591248"/>
              <a:ext cx="1685316" cy="1387907"/>
            </a:xfrm>
            <a:prstGeom prst="rect">
              <a:avLst/>
            </a:prstGeom>
            <a:ln w="28575" cap="sq" cmpd="thickThin">
              <a:solidFill>
                <a:schemeClr val="tx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42" name="Picture 41" descr="Afbeeldingsresultaat voor vicugna vicugna">
              <a:extLst>
                <a:ext uri="{FF2B5EF4-FFF2-40B4-BE49-F238E27FC236}">
                  <a16:creationId xmlns:a16="http://schemas.microsoft.com/office/drawing/2014/main" id="{117CCF6E-0497-4468-82CE-E08F81D86C27}"/>
                </a:ext>
              </a:extLst>
            </p:cNvPr>
            <p:cNvPicPr/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65000" y1="54722" x2="65000" y2="54722"/>
                          <a14:foregroundMark x1="65000" y1="58838" x2="65000" y2="58838"/>
                          <a14:foregroundMark x1="65000" y1="56901" x2="65000" y2="56901"/>
                          <a14:foregroundMark x1="65323" y1="55448" x2="65323" y2="55448"/>
                          <a14:foregroundMark x1="65000" y1="55448" x2="65000" y2="55448"/>
                          <a14:foregroundMark x1="65161" y1="55690" x2="65161" y2="55690"/>
                          <a14:foregroundMark x1="65000" y1="55448" x2="65000" y2="55448"/>
                          <a14:foregroundMark x1="65000" y1="55690" x2="65000" y2="55690"/>
                          <a14:foregroundMark x1="65161" y1="55690" x2="65161" y2="55690"/>
                          <a14:foregroundMark x1="64194" y1="55448" x2="65484" y2="56659"/>
                          <a14:backgroundMark x1="37258" y1="34867" x2="37258" y2="34867"/>
                          <a14:backgroundMark x1="58065" y1="38015" x2="58065" y2="38015"/>
                          <a14:backgroundMark x1="76290" y1="36562" x2="76290" y2="36562"/>
                          <a14:backgroundMark x1="64839" y1="65860" x2="64839" y2="65860"/>
                          <a14:backgroundMark x1="64839" y1="72881" x2="64839" y2="72881"/>
                          <a14:backgroundMark x1="63548" y1="66828" x2="63548" y2="66828"/>
                          <a14:backgroundMark x1="65000" y1="61259" x2="65000" y2="61259"/>
                          <a14:backgroundMark x1="60968" y1="46973" x2="60968" y2="46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4" t="19370" r="33383" b="19167"/>
            <a:stretch/>
          </p:blipFill>
          <p:spPr bwMode="auto">
            <a:xfrm>
              <a:off x="1089700" y="4630191"/>
              <a:ext cx="530058" cy="52604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13C896-CF47-4636-A909-73DC10F7EB7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399" b="4858"/>
          <a:stretch/>
        </p:blipFill>
        <p:spPr>
          <a:xfrm>
            <a:off x="10142550" y="701570"/>
            <a:ext cx="1699008" cy="1394216"/>
          </a:xfrm>
          <a:prstGeom prst="rect">
            <a:avLst/>
          </a:prstGeom>
          <a:ln w="28575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098D3F-BD2E-4509-9B84-C9534A7382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53023" y="2638335"/>
            <a:ext cx="1724208" cy="1387907"/>
          </a:xfrm>
          <a:prstGeom prst="rect">
            <a:avLst/>
          </a:prstGeom>
          <a:ln w="28575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9C5F88-DD74-4713-832B-F179148D79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6242" y="4628007"/>
            <a:ext cx="1685316" cy="1394216"/>
          </a:xfrm>
          <a:prstGeom prst="rect">
            <a:avLst/>
          </a:prstGeom>
          <a:ln w="28575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6576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A4DC8-A874-4DE8-8273-CFB2CF57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Stage 3.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80669-F757-474D-8099-02C64B33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35849" cy="4351338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Extended observations and variables: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Include additional 21 habitat variables as well as species co-occurrences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Change the selection of pseudo-absences, from within buffer to global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Improves performance considerably over all species!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6DA440-1940-4113-8EED-51D2B3D4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95" y="3936685"/>
            <a:ext cx="3407647" cy="2326006"/>
          </a:xfrm>
          <a:prstGeom prst="rect">
            <a:avLst/>
          </a:prstGeom>
          <a:ln w="127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988A43A-8ED4-4C1C-98A6-7372D8890680}"/>
              </a:ext>
            </a:extLst>
          </p:cNvPr>
          <p:cNvGrpSpPr/>
          <p:nvPr/>
        </p:nvGrpSpPr>
        <p:grpSpPr>
          <a:xfrm>
            <a:off x="4433942" y="3936685"/>
            <a:ext cx="6999035" cy="2326006"/>
            <a:chOff x="4433942" y="3936685"/>
            <a:chExt cx="6999035" cy="23260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42465C-4D4B-4D91-80E1-A0A46742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3942" y="3936685"/>
              <a:ext cx="6999035" cy="2326006"/>
            </a:xfrm>
            <a:prstGeom prst="rect">
              <a:avLst/>
            </a:prstGeom>
            <a:ln w="12700" cap="sq" cmpd="thickThin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FDBACA2-167D-4DA8-A1F1-6B3E4F088FC9}"/>
                </a:ext>
              </a:extLst>
            </p:cNvPr>
            <p:cNvSpPr/>
            <p:nvPr/>
          </p:nvSpPr>
          <p:spPr>
            <a:xfrm>
              <a:off x="9980430" y="4782468"/>
              <a:ext cx="1243148" cy="27432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9436449-6317-4B03-BA19-749E0883D09F}"/>
                </a:ext>
              </a:extLst>
            </p:cNvPr>
            <p:cNvSpPr/>
            <p:nvPr/>
          </p:nvSpPr>
          <p:spPr>
            <a:xfrm>
              <a:off x="9980430" y="5894075"/>
              <a:ext cx="1243148" cy="27432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728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A4DC8-A874-4DE8-8273-CFB2CF57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3.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80669-F757-474D-8099-02C64B33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35849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observations and variables: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additional 21 habitat variables as well as species co-occurrences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selection of background locations, from within IUNC Range to entire globe</a:t>
            </a:r>
          </a:p>
          <a:p>
            <a:pPr lvl="1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F3EA2-CC71-4CD5-BC55-10CA6F043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26" y="3862388"/>
            <a:ext cx="3390900" cy="2314575"/>
          </a:xfrm>
          <a:prstGeom prst="rect">
            <a:avLst/>
          </a:prstGeom>
          <a:ln w="1905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0B828-87BE-487B-AD11-F7A66497C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525" y="3862388"/>
            <a:ext cx="6756057" cy="2314575"/>
          </a:xfrm>
          <a:prstGeom prst="rect">
            <a:avLst/>
          </a:prstGeom>
          <a:ln w="1905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36D91-5758-4AF4-9C36-CFCE12006FC3}"/>
              </a:ext>
            </a:extLst>
          </p:cNvPr>
          <p:cNvSpPr/>
          <p:nvPr/>
        </p:nvSpPr>
        <p:spPr>
          <a:xfrm>
            <a:off x="9707671" y="4697260"/>
            <a:ext cx="1265129" cy="2254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3C5119-DFB7-4AD7-8D3F-83ADB9265EF6}"/>
              </a:ext>
            </a:extLst>
          </p:cNvPr>
          <p:cNvSpPr/>
          <p:nvPr/>
        </p:nvSpPr>
        <p:spPr>
          <a:xfrm>
            <a:off x="9755380" y="5757601"/>
            <a:ext cx="1265129" cy="2254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FCBF8C-DF73-48E8-8930-E0704AAF8736}"/>
              </a:ext>
            </a:extLst>
          </p:cNvPr>
          <p:cNvGrpSpPr/>
          <p:nvPr/>
        </p:nvGrpSpPr>
        <p:grpSpPr>
          <a:xfrm>
            <a:off x="838198" y="648707"/>
            <a:ext cx="10625921" cy="5830266"/>
            <a:chOff x="838198" y="648707"/>
            <a:chExt cx="10625921" cy="583026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3E5C45D-8656-4504-B7D5-3B41F66FC1C2}"/>
                </a:ext>
              </a:extLst>
            </p:cNvPr>
            <p:cNvGrpSpPr/>
            <p:nvPr/>
          </p:nvGrpSpPr>
          <p:grpSpPr>
            <a:xfrm>
              <a:off x="838198" y="648707"/>
              <a:ext cx="10625921" cy="5830266"/>
              <a:chOff x="830015" y="626397"/>
              <a:chExt cx="10625921" cy="583026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E6C76B7-86FE-478F-81F5-36DCDA633909}"/>
                  </a:ext>
                </a:extLst>
              </p:cNvPr>
              <p:cNvGrpSpPr/>
              <p:nvPr/>
            </p:nvGrpSpPr>
            <p:grpSpPr>
              <a:xfrm>
                <a:off x="830015" y="626397"/>
                <a:ext cx="10625921" cy="5830266"/>
                <a:chOff x="830015" y="626397"/>
                <a:chExt cx="10625921" cy="583026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1D64B40-5EC6-4AE1-8DCF-85ED88252ED9}"/>
                    </a:ext>
                  </a:extLst>
                </p:cNvPr>
                <p:cNvSpPr/>
                <p:nvPr/>
              </p:nvSpPr>
              <p:spPr>
                <a:xfrm>
                  <a:off x="830015" y="626397"/>
                  <a:ext cx="10625921" cy="5830266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08FBE6D1-D26C-4287-8F01-F44193D270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521" b="-1"/>
                <a:stretch/>
              </p:blipFill>
              <p:spPr>
                <a:xfrm>
                  <a:off x="2909654" y="691119"/>
                  <a:ext cx="3786930" cy="5755471"/>
                </a:xfrm>
                <a:prstGeom prst="rect">
                  <a:avLst/>
                </a:prstGeom>
              </p:spPr>
            </p:pic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86A3187-4574-4B5B-A859-BAFE99A514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110"/>
              <a:stretch/>
            </p:blipFill>
            <p:spPr>
              <a:xfrm>
                <a:off x="6686813" y="691119"/>
                <a:ext cx="3765778" cy="5755471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FAAC4C5-7A65-4684-9218-83C383BE181E}"/>
                </a:ext>
              </a:extLst>
            </p:cNvPr>
            <p:cNvGrpSpPr/>
            <p:nvPr/>
          </p:nvGrpSpPr>
          <p:grpSpPr>
            <a:xfrm>
              <a:off x="857326" y="768673"/>
              <a:ext cx="1917233" cy="5276312"/>
              <a:chOff x="590895" y="996292"/>
              <a:chExt cx="1917233" cy="527631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F2F21A-094C-4A0E-9D19-906EC557C5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399" b="4858"/>
              <a:stretch/>
            </p:blipFill>
            <p:spPr>
              <a:xfrm>
                <a:off x="789674" y="996292"/>
                <a:ext cx="1699008" cy="1394216"/>
              </a:xfrm>
              <a:prstGeom prst="rect">
                <a:avLst/>
              </a:prstGeom>
              <a:ln w="28575" cap="sq" cmpd="thickThin">
                <a:solidFill>
                  <a:schemeClr val="tx1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965BACC-00B5-428F-B828-F556BDDC0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3920" y="2873472"/>
                <a:ext cx="1724208" cy="1387907"/>
              </a:xfrm>
              <a:prstGeom prst="rect">
                <a:avLst/>
              </a:prstGeom>
              <a:ln w="28575" cap="sq" cmpd="thickThin">
                <a:solidFill>
                  <a:schemeClr val="tx1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0E725AE-513F-4B83-AE4E-822813316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7500" y="4878388"/>
                <a:ext cx="1685316" cy="1394216"/>
              </a:xfrm>
              <a:prstGeom prst="rect">
                <a:avLst/>
              </a:prstGeom>
              <a:ln w="28575" cap="sq" cmpd="thickThin">
                <a:solidFill>
                  <a:schemeClr val="tx1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32" name="Picture 31" descr="Gerelateerde afbeelding">
                <a:extLst>
                  <a:ext uri="{FF2B5EF4-FFF2-40B4-BE49-F238E27FC236}">
                    <a16:creationId xmlns:a16="http://schemas.microsoft.com/office/drawing/2014/main" id="{D2489095-7435-40E4-AD9E-4EFFA0032DAB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636" b="90000" l="6197" r="89744">
                            <a14:foregroundMark x1="9829" y1="11364" x2="9829" y2="11364"/>
                            <a14:foregroundMark x1="6410" y1="11591" x2="6410" y2="11591"/>
                            <a14:foregroundMark x1="14103" y1="8636" x2="14103" y2="86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199" y="1040634"/>
                <a:ext cx="560943" cy="54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Picture 32" descr="Afbeeldingsresultaat voor ceratotherium simum">
                <a:extLst>
                  <a:ext uri="{FF2B5EF4-FFF2-40B4-BE49-F238E27FC236}">
                    <a16:creationId xmlns:a16="http://schemas.microsoft.com/office/drawing/2014/main" id="{BBC9178C-B43B-485C-AE7E-09B4A2094BD2}"/>
                  </a:ext>
                </a:extLst>
              </p:cNvPr>
              <p:cNvPicPr/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63729" y1="45750" x2="63729" y2="45750"/>
                            <a14:backgroundMark x1="51695" y1="81750" x2="51695" y2="81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895" y="2872260"/>
                <a:ext cx="992211" cy="544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Picture 33" descr="Afbeeldingsresultaat voor vicugna vicugna">
                <a:extLst>
                  <a:ext uri="{FF2B5EF4-FFF2-40B4-BE49-F238E27FC236}">
                    <a16:creationId xmlns:a16="http://schemas.microsoft.com/office/drawing/2014/main" id="{68CA1FB1-D639-421B-A3CD-4BA3B2237E5D}"/>
                  </a:ext>
                </a:extLst>
              </p:cNvPr>
              <p:cNvPicPr/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65000" y1="54722" x2="65000" y2="54722"/>
                            <a14:foregroundMark x1="65000" y1="58838" x2="65000" y2="58838"/>
                            <a14:foregroundMark x1="65000" y1="56901" x2="65000" y2="56901"/>
                            <a14:foregroundMark x1="65323" y1="55448" x2="65323" y2="55448"/>
                            <a14:foregroundMark x1="65000" y1="55448" x2="65000" y2="55448"/>
                            <a14:foregroundMark x1="65161" y1="55690" x2="65161" y2="55690"/>
                            <a14:foregroundMark x1="65000" y1="55448" x2="65000" y2="55448"/>
                            <a14:foregroundMark x1="65000" y1="55690" x2="65000" y2="55690"/>
                            <a14:foregroundMark x1="65161" y1="55690" x2="65161" y2="55690"/>
                            <a14:foregroundMark x1="64194" y1="55448" x2="65484" y2="56659"/>
                            <a14:backgroundMark x1="37258" y1="34867" x2="37258" y2="34867"/>
                            <a14:backgroundMark x1="58065" y1="38015" x2="58065" y2="38015"/>
                            <a14:backgroundMark x1="76290" y1="36562" x2="76290" y2="36562"/>
                            <a14:backgroundMark x1="64839" y1="65860" x2="64839" y2="65860"/>
                            <a14:backgroundMark x1="64839" y1="72881" x2="64839" y2="72881"/>
                            <a14:backgroundMark x1="63548" y1="66828" x2="63548" y2="66828"/>
                            <a14:backgroundMark x1="65000" y1="61259" x2="65000" y2="61259"/>
                            <a14:backgroundMark x1="60968" y1="46973" x2="60968" y2="469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84" t="19370" r="33383" b="19167"/>
              <a:stretch/>
            </p:blipFill>
            <p:spPr bwMode="auto">
              <a:xfrm>
                <a:off x="852333" y="4878388"/>
                <a:ext cx="530058" cy="52604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FC189A-EEF5-4D68-97F6-54FCEE323E80}"/>
                </a:ext>
              </a:extLst>
            </p:cNvPr>
            <p:cNvSpPr/>
            <p:nvPr/>
          </p:nvSpPr>
          <p:spPr>
            <a:xfrm>
              <a:off x="3016155" y="2333767"/>
              <a:ext cx="245660" cy="2185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043221B-1237-4081-8196-F668B525C76B}"/>
                </a:ext>
              </a:extLst>
            </p:cNvPr>
            <p:cNvSpPr/>
            <p:nvPr/>
          </p:nvSpPr>
          <p:spPr>
            <a:xfrm>
              <a:off x="3002207" y="4194387"/>
              <a:ext cx="245660" cy="2185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07F909-6CAF-4143-A3D7-C9A2CF9E5570}"/>
                </a:ext>
              </a:extLst>
            </p:cNvPr>
            <p:cNvSpPr/>
            <p:nvPr/>
          </p:nvSpPr>
          <p:spPr>
            <a:xfrm>
              <a:off x="3002207" y="6255423"/>
              <a:ext cx="245660" cy="2185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AA5B82-CFC5-4F37-838E-222C9F9600F8}"/>
                </a:ext>
              </a:extLst>
            </p:cNvPr>
            <p:cNvSpPr/>
            <p:nvPr/>
          </p:nvSpPr>
          <p:spPr>
            <a:xfrm>
              <a:off x="6704723" y="6245178"/>
              <a:ext cx="245660" cy="2185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D5897C-A2CB-4BFA-90F1-58158A6692FC}"/>
                </a:ext>
              </a:extLst>
            </p:cNvPr>
            <p:cNvSpPr/>
            <p:nvPr/>
          </p:nvSpPr>
          <p:spPr>
            <a:xfrm>
              <a:off x="6714451" y="4244627"/>
              <a:ext cx="245660" cy="2185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1BAF0F2-F38E-45CA-8D29-23A1800E859C}"/>
                </a:ext>
              </a:extLst>
            </p:cNvPr>
            <p:cNvSpPr/>
            <p:nvPr/>
          </p:nvSpPr>
          <p:spPr>
            <a:xfrm>
              <a:off x="6725215" y="2421548"/>
              <a:ext cx="245660" cy="2185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82316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FBBA-25B0-45C3-AF42-D43420526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Possibility to dig in deeper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21E27-CCB5-43F9-9FD3-0DAB663B9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Feature importance and interaction effects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Determine variable importance for each individual grid cell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7D2372-A0E5-40C9-B29F-54C9E9DB0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02" y="2766785"/>
            <a:ext cx="5075098" cy="3884479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92CF21-F00A-4D32-BFE0-6221C19F3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19" y="2766785"/>
            <a:ext cx="4054993" cy="271961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FBE0F8-4013-4576-8C5B-F2585DE88AF1}"/>
              </a:ext>
            </a:extLst>
          </p:cNvPr>
          <p:cNvSpPr/>
          <p:nvPr/>
        </p:nvSpPr>
        <p:spPr>
          <a:xfrm>
            <a:off x="1024688" y="3205873"/>
            <a:ext cx="3532798" cy="134937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F6C6739-1F0A-4415-B0A5-C5A430DEB970}"/>
              </a:ext>
            </a:extLst>
          </p:cNvPr>
          <p:cNvSpPr/>
          <p:nvPr/>
        </p:nvSpPr>
        <p:spPr>
          <a:xfrm>
            <a:off x="4557486" y="3269974"/>
            <a:ext cx="2608785" cy="562966"/>
          </a:xfrm>
          <a:custGeom>
            <a:avLst/>
            <a:gdLst>
              <a:gd name="connsiteX0" fmla="*/ 0 w 2713219"/>
              <a:gd name="connsiteY0" fmla="*/ 0 h 562966"/>
              <a:gd name="connsiteX1" fmla="*/ 1709531 w 2713219"/>
              <a:gd name="connsiteY1" fmla="*/ 106017 h 562966"/>
              <a:gd name="connsiteX2" fmla="*/ 2027583 w 2713219"/>
              <a:gd name="connsiteY2" fmla="*/ 490330 h 562966"/>
              <a:gd name="connsiteX3" fmla="*/ 2663687 w 2713219"/>
              <a:gd name="connsiteY3" fmla="*/ 556591 h 562966"/>
              <a:gd name="connsiteX4" fmla="*/ 2623931 w 2713219"/>
              <a:gd name="connsiteY4" fmla="*/ 556591 h 56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219" h="562966">
                <a:moveTo>
                  <a:pt x="0" y="0"/>
                </a:moveTo>
                <a:cubicBezTo>
                  <a:pt x="685800" y="12147"/>
                  <a:pt x="1371600" y="24295"/>
                  <a:pt x="1709531" y="106017"/>
                </a:cubicBezTo>
                <a:cubicBezTo>
                  <a:pt x="2047462" y="187739"/>
                  <a:pt x="1868557" y="415234"/>
                  <a:pt x="2027583" y="490330"/>
                </a:cubicBezTo>
                <a:cubicBezTo>
                  <a:pt x="2186609" y="565426"/>
                  <a:pt x="2663687" y="556591"/>
                  <a:pt x="2663687" y="556591"/>
                </a:cubicBezTo>
                <a:cubicBezTo>
                  <a:pt x="2763078" y="567634"/>
                  <a:pt x="2693504" y="562112"/>
                  <a:pt x="2623931" y="556591"/>
                </a:cubicBezTo>
              </a:path>
            </a:pathLst>
          </a:custGeom>
          <a:noFill/>
          <a:ln w="34925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14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FBBA-25B0-45C3-AF42-D43420526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2858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Relay to research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21E27-CCB5-43F9-9FD3-0DAB663B9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251"/>
            <a:ext cx="9935817" cy="4639711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Assess types of input data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Requires both abiotic and biotic environmental variables</a:t>
            </a:r>
          </a:p>
          <a:p>
            <a:pPr marL="4572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Assess model architecture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Relatively shallow with only 4 hidden layers</a:t>
            </a:r>
          </a:p>
          <a:p>
            <a:pPr marL="4572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Evaluation methods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AUC values and prediction maps can be used to evaluate performance and compare with other methods</a:t>
            </a:r>
          </a:p>
          <a:p>
            <a:pPr marL="4572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Performance compared to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MaxEnt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Worse for low and similar for large sample size given only abiotic environmental variables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Extending observations, adding (biotic) variable and adjusting pseudo-absence sampling leads to large improvement</a:t>
            </a:r>
          </a:p>
          <a:p>
            <a:pPr marL="4572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Potential for large scale implementation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 assessed yet, challenge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4219426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9DEB-59A3-4822-B398-104B42AFF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Future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8A22-FA6D-44A2-BEFF-9B25203A9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999"/>
            <a:ext cx="10515600" cy="505487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From separate model per species to single large multiclassification </a:t>
            </a:r>
          </a:p>
          <a:p>
            <a:pPr lvl="1"/>
            <a:r>
              <a:rPr lang="en-GB" dirty="0"/>
              <a:t>Single model predicting probabilities of presence for all species</a:t>
            </a:r>
          </a:p>
          <a:p>
            <a:pPr lvl="1"/>
            <a:r>
              <a:rPr lang="en-GB" dirty="0"/>
              <a:t>Likely needs to be much deeper</a:t>
            </a:r>
          </a:p>
          <a:p>
            <a:pPr lvl="1"/>
            <a:r>
              <a:rPr lang="en-GB" dirty="0"/>
              <a:t>Does not need to learn weights from scratch</a:t>
            </a:r>
          </a:p>
          <a:p>
            <a:pPr lvl="1"/>
            <a:r>
              <a:rPr lang="en-GB" dirty="0"/>
              <a:t>Can retrain weights to optimize for specific species of interest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Modelling shifting distributions (climate change)</a:t>
            </a:r>
          </a:p>
          <a:p>
            <a:pPr lvl="1"/>
            <a:r>
              <a:rPr lang="en-GB" dirty="0"/>
              <a:t>Infuse time-dynamics with species interactions</a:t>
            </a:r>
          </a:p>
          <a:p>
            <a:pPr lvl="1"/>
            <a:r>
              <a:rPr lang="en-GB" dirty="0"/>
              <a:t>Would require completely different type of DL-SDM, based on RNN</a:t>
            </a:r>
          </a:p>
          <a:p>
            <a:endParaRPr lang="en-GB" dirty="0"/>
          </a:p>
          <a:p>
            <a:r>
              <a:rPr lang="en-GB" dirty="0"/>
              <a:t>Comparison with mechanistic theoretical models</a:t>
            </a:r>
          </a:p>
          <a:p>
            <a:pPr lvl="1"/>
            <a:r>
              <a:rPr lang="en-GB" dirty="0"/>
              <a:t>Does the DL model find patterns in observational data that validate theory?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4175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9DEB-59A3-4822-B398-104B42AFF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8A22-FA6D-44A2-BEFF-9B25203A9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07635" cy="4351338"/>
          </a:xfrm>
        </p:spPr>
        <p:txBody>
          <a:bodyPr>
            <a:normAutofit/>
          </a:bodyPr>
          <a:lstStyle/>
          <a:p>
            <a:r>
              <a:rPr lang="en-GB" dirty="0"/>
              <a:t>Free courses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F6131-3454-4A80-86C1-9C712C257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15" y="2236228"/>
            <a:ext cx="2776381" cy="17650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EA9907-3857-4A90-B8EA-ADD2F6B7340E}"/>
              </a:ext>
            </a:extLst>
          </p:cNvPr>
          <p:cNvSpPr txBox="1">
            <a:spLocks/>
          </p:cNvSpPr>
          <p:nvPr/>
        </p:nvSpPr>
        <p:spPr>
          <a:xfrm>
            <a:off x="3800011" y="1825625"/>
            <a:ext cx="65565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Handy instructional books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C9E526-7E13-42F1-A8DA-A52A66BC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56" y="2236228"/>
            <a:ext cx="1948491" cy="2539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78BEB-3798-4FC6-A409-AB1A77AC5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36"/>
          <a:stretch/>
        </p:blipFill>
        <p:spPr>
          <a:xfrm>
            <a:off x="3978026" y="2236228"/>
            <a:ext cx="2071617" cy="2544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8DEF0D-F0C7-44CC-B125-C9E9341AC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760" y="2236228"/>
            <a:ext cx="1917271" cy="253945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2B2F55-20FF-49E2-993B-D9E98FC639AD}"/>
              </a:ext>
            </a:extLst>
          </p:cNvPr>
          <p:cNvSpPr txBox="1">
            <a:spLocks/>
          </p:cNvSpPr>
          <p:nvPr/>
        </p:nvSpPr>
        <p:spPr>
          <a:xfrm>
            <a:off x="838200" y="4682331"/>
            <a:ext cx="65565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And website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6AF69-F5DD-4145-A3E4-8A4264156D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234" b="56950"/>
          <a:stretch/>
        </p:blipFill>
        <p:spPr>
          <a:xfrm>
            <a:off x="838201" y="5143354"/>
            <a:ext cx="2720008" cy="15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1E40F-01FC-4F1A-B7B1-1BE214A8E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56769" cy="4351338"/>
          </a:xfrm>
        </p:spPr>
        <p:txBody>
          <a:bodyPr/>
          <a:lstStyle/>
          <a:p>
            <a:r>
              <a:rPr lang="en-US" dirty="0"/>
              <a:t>Limited understanding where species occur and what makes             areas suitable</a:t>
            </a:r>
          </a:p>
          <a:p>
            <a:r>
              <a:rPr lang="en-US" dirty="0"/>
              <a:t>Sampling difficulty and biases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CC76F6-3D1B-4B52-947F-6AE10735CAD6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7B7C6-5370-4553-B2CF-F7DA99901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2354" t="4580"/>
          <a:stretch/>
        </p:blipFill>
        <p:spPr>
          <a:xfrm>
            <a:off x="970265" y="3787284"/>
            <a:ext cx="2940035" cy="2426712"/>
          </a:xfrm>
          <a:prstGeom prst="rect">
            <a:avLst/>
          </a:prstGeom>
          <a:ln w="5715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A7CCB-334E-41B0-86DC-3FD34F2E405F}"/>
              </a:ext>
            </a:extLst>
          </p:cNvPr>
          <p:cNvSpPr txBox="1">
            <a:spLocks/>
          </p:cNvSpPr>
          <p:nvPr/>
        </p:nvSpPr>
        <p:spPr>
          <a:xfrm>
            <a:off x="970265" y="3454882"/>
            <a:ext cx="3072100" cy="485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Distribution of abundances</a:t>
            </a:r>
            <a:r>
              <a:rPr lang="en-GB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D9ED3C-8EE8-44BB-A2F1-0E3BF676AC77}"/>
              </a:ext>
            </a:extLst>
          </p:cNvPr>
          <p:cNvSpPr txBox="1">
            <a:spLocks/>
          </p:cNvSpPr>
          <p:nvPr/>
        </p:nvSpPr>
        <p:spPr>
          <a:xfrm>
            <a:off x="4612182" y="3410036"/>
            <a:ext cx="3711978" cy="37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Taxonomic bias</a:t>
            </a:r>
            <a:r>
              <a:rPr lang="en-GB" sz="18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 descr="Afbeeldingsresultaat voor limited knowledge global biodiversity">
            <a:extLst>
              <a:ext uri="{FF2B5EF4-FFF2-40B4-BE49-F238E27FC236}">
                <a16:creationId xmlns:a16="http://schemas.microsoft.com/office/drawing/2014/main" id="{A8FAFCF2-F278-4BD0-B396-D26DB60E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82" y="3787284"/>
            <a:ext cx="2641759" cy="2491580"/>
          </a:xfrm>
          <a:prstGeom prst="rect">
            <a:avLst/>
          </a:prstGeom>
          <a:ln w="5715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9E01E8-B9E8-48AA-A203-C119A31E2C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r="16295"/>
          <a:stretch/>
        </p:blipFill>
        <p:spPr>
          <a:xfrm>
            <a:off x="7988619" y="3772390"/>
            <a:ext cx="2916087" cy="2506474"/>
          </a:xfrm>
          <a:prstGeom prst="rect">
            <a:avLst/>
          </a:prstGeom>
          <a:ln w="5715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ECB1AB-E160-442F-83B1-328D21E48D0C}"/>
              </a:ext>
            </a:extLst>
          </p:cNvPr>
          <p:cNvSpPr txBox="1">
            <a:spLocks/>
          </p:cNvSpPr>
          <p:nvPr/>
        </p:nvSpPr>
        <p:spPr>
          <a:xfrm>
            <a:off x="7982991" y="3410036"/>
            <a:ext cx="3711978" cy="37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Geographic bias</a:t>
            </a:r>
            <a:r>
              <a:rPr lang="en-GB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GB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02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9DEB-59A3-4822-B398-104B42AFF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8A22-FA6D-44A2-BEFF-9B25203A9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Questions?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373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9DEB-59A3-4822-B398-104B42AFF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8A22-FA6D-44A2-BEFF-9B25203A9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McGill, B. J., Etienne, R. S.,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J. S., Alonso, D., Anderson, M. J.,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Benecha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H. K., ... &amp;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Hurlbert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A. H. (2007). Species abundance distributions: moving beyond single prediction theories to integration within an ecological framework. 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Ecology letters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(10), 995-1015.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Troudet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J., et al. “Taxonomic bias in biodiversity data and societal preferences”. In: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Scientific Reports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(1) (2017), 9132.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Collen, B., et al. “The tropical biodiversity data gap: addressing disparity in global monitoring”. In: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Tropical Conservation Science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(2) (2008), </a:t>
            </a:r>
            <a:r>
              <a:rPr lang="en-GB" sz="1500">
                <a:latin typeface="Arial" panose="020B0604020202020204" pitchFamily="34" charset="0"/>
                <a:cs typeface="Arial" panose="020B0604020202020204" pitchFamily="34" charset="0"/>
              </a:rPr>
              <a:t>75-88.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Guisan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and Niklaus E Zimmermann. “Predictive habitat distribution models in ecology”. In: Ecological modelling, 135.2-3 (2000), pp. 147–186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Cebon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, Peter. 1998.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Views from the Alps: regional perspectives on climate change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Cambridge, Mass: MIT Press.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Yoav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Shoham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The AI Index 2018 Annual Report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. 2018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Shinji Fukuda et al. “Habitat prediction and knowledge extraction for spawning European grayling (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Thymallus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thymallus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L.) using a broad range of species distribution models”. In: Environmental modelling &amp; software 47 (2013), pp. 1–6.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Xinhai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Li and Yuan Wang. “Applying various algorithms for species distribution modelling”. In: Integrative Zoology 8.2 (2013), pp. 124–135. </a:t>
            </a:r>
          </a:p>
          <a:p>
            <a:pPr marL="971550" lvl="1" indent="-514350">
              <a:buFont typeface="+mj-lt"/>
              <a:buAutoNum type="arabicPeriod"/>
            </a:pP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56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7DCB6C-9303-483E-B4E1-EDD4C58BD7EB}"/>
              </a:ext>
            </a:extLst>
          </p:cNvPr>
          <p:cNvSpPr/>
          <p:nvPr/>
        </p:nvSpPr>
        <p:spPr>
          <a:xfrm>
            <a:off x="838200" y="2208179"/>
            <a:ext cx="11000362" cy="3842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F5305-B49E-4FF5-AB8D-3EBD1279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1AEF6-3611-4146-AA85-530171086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128" y="1291854"/>
            <a:ext cx="10659035" cy="5019394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Formal single and multi-layered network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(adapted from MIT, 2019)</a:t>
            </a:r>
          </a:p>
          <a:p>
            <a:pPr marL="914400" lvl="2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CB499-D13E-4F96-B631-A91F6700C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7" y="2275264"/>
            <a:ext cx="10821705" cy="36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7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5305-B49E-4FF5-AB8D-3EBD1279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Species distribution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1AEF6-3611-4146-AA85-530171086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0753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Developed to address scarcity of data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Relate patterns in occurrences to selection of environmental predictors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predict probability of presence outside sampled areas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sounds like something deep learning could be really good at!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AEB8D-28B2-4F7B-B23B-C57B7CB32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2961" y="1825625"/>
            <a:ext cx="3574334" cy="4098097"/>
          </a:xfrm>
          <a:prstGeom prst="rect">
            <a:avLst/>
          </a:prstGeom>
          <a:ln w="5715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07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5305-B49E-4FF5-AB8D-3EBD1279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1AEF6-3611-4146-AA85-530171086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639" y="1699077"/>
            <a:ext cx="10659035" cy="5019394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Strong increase in use of DL in past two decades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Position within the AI-verse (adapted from MIT, 2019)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9E2C8F-D98E-4E84-8473-D8EB29B3B049}"/>
              </a:ext>
            </a:extLst>
          </p:cNvPr>
          <p:cNvGrpSpPr/>
          <p:nvPr/>
        </p:nvGrpSpPr>
        <p:grpSpPr>
          <a:xfrm>
            <a:off x="943583" y="2928026"/>
            <a:ext cx="10551091" cy="3564849"/>
            <a:chOff x="943583" y="2928026"/>
            <a:chExt cx="10551091" cy="3564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4A69FAE-0D62-45EA-8C09-7ED0C217A486}"/>
                </a:ext>
              </a:extLst>
            </p:cNvPr>
            <p:cNvSpPr/>
            <p:nvPr/>
          </p:nvSpPr>
          <p:spPr>
            <a:xfrm>
              <a:off x="943583" y="2928026"/>
              <a:ext cx="10551091" cy="35648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152E4-BCB9-4712-86FE-6FCC69381EAE}"/>
                </a:ext>
              </a:extLst>
            </p:cNvPr>
            <p:cNvSpPr/>
            <p:nvPr/>
          </p:nvSpPr>
          <p:spPr>
            <a:xfrm>
              <a:off x="3239310" y="3395444"/>
              <a:ext cx="8255363" cy="309627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74C96FE-B0E4-4F16-887E-47971F521B19}"/>
                </a:ext>
              </a:extLst>
            </p:cNvPr>
            <p:cNvSpPr/>
            <p:nvPr/>
          </p:nvSpPr>
          <p:spPr>
            <a:xfrm>
              <a:off x="6828816" y="3974240"/>
              <a:ext cx="4665857" cy="251748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3B6DF7-9E91-4132-8A7C-C0B9847E5F52}"/>
                </a:ext>
              </a:extLst>
            </p:cNvPr>
            <p:cNvSpPr txBox="1"/>
            <p:nvPr/>
          </p:nvSpPr>
          <p:spPr>
            <a:xfrm>
              <a:off x="1186774" y="3429000"/>
              <a:ext cx="21303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Artificial intelligence</a:t>
              </a:r>
            </a:p>
            <a:p>
              <a:endParaRPr lang="en-US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Any technique that enables computers to mimic human behavior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E38931-12B5-491A-BC98-196D65631BF1}"/>
                </a:ext>
              </a:extLst>
            </p:cNvPr>
            <p:cNvSpPr txBox="1"/>
            <p:nvPr/>
          </p:nvSpPr>
          <p:spPr>
            <a:xfrm>
              <a:off x="3590445" y="3696877"/>
              <a:ext cx="213035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Machine learning</a:t>
              </a:r>
            </a:p>
            <a:p>
              <a:endParaRPr lang="en-US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Ability to learn without being explicitly programmed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957239-5694-4230-88DA-51320B80FB81}"/>
                </a:ext>
              </a:extLst>
            </p:cNvPr>
            <p:cNvSpPr txBox="1"/>
            <p:nvPr/>
          </p:nvSpPr>
          <p:spPr>
            <a:xfrm>
              <a:off x="7179950" y="4311352"/>
              <a:ext cx="23045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Deep Learning</a:t>
              </a:r>
            </a:p>
            <a:p>
              <a:endParaRPr lang="en-US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Extract patterns from data using neural networks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8C6ED1-EE00-49C9-A14D-A72ACC50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5" t="37568" b="36394"/>
            <a:stretch/>
          </p:blipFill>
          <p:spPr>
            <a:xfrm>
              <a:off x="1316653" y="5096995"/>
              <a:ext cx="1478429" cy="12272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2B5FE1-27C5-44FF-A7EA-3FB90C5E5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63" b="69003"/>
            <a:stretch/>
          </p:blipFill>
          <p:spPr>
            <a:xfrm>
              <a:off x="3590444" y="4989539"/>
              <a:ext cx="1341478" cy="11654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2FF7BB-C90A-4C48-9D30-6174D29BB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82" t="36631" r="37177" b="36653"/>
            <a:stretch/>
          </p:blipFill>
          <p:spPr>
            <a:xfrm>
              <a:off x="7451387" y="5472406"/>
              <a:ext cx="894946" cy="923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687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AC99-AF0C-4933-AB49-6CB0D1FD6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Deep Learning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surprisingly accessible?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B385E-7A26-4D40-BC22-BDC30D108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17DDA1-1A8A-4ED8-B3F6-61FD76EA1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36" y="1825625"/>
            <a:ext cx="10982527" cy="35442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75A25E-CF42-4BF4-8BC6-A82E10283504}"/>
              </a:ext>
            </a:extLst>
          </p:cNvPr>
          <p:cNvCxnSpPr/>
          <p:nvPr/>
        </p:nvCxnSpPr>
        <p:spPr>
          <a:xfrm>
            <a:off x="9659565" y="2966936"/>
            <a:ext cx="10992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B20DD0-CC7F-4EF6-BA6F-A93A0CADD83B}"/>
              </a:ext>
            </a:extLst>
          </p:cNvPr>
          <p:cNvCxnSpPr>
            <a:cxnSpLocks/>
          </p:cNvCxnSpPr>
          <p:nvPr/>
        </p:nvCxnSpPr>
        <p:spPr>
          <a:xfrm>
            <a:off x="10488038" y="3216613"/>
            <a:ext cx="47503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B3A3F2-7242-4145-A17C-10034FBFCBF0}"/>
              </a:ext>
            </a:extLst>
          </p:cNvPr>
          <p:cNvCxnSpPr>
            <a:cxnSpLocks/>
          </p:cNvCxnSpPr>
          <p:nvPr/>
        </p:nvCxnSpPr>
        <p:spPr>
          <a:xfrm>
            <a:off x="4278549" y="3432243"/>
            <a:ext cx="89656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2CB6DFE-D13E-47FD-9614-A5D81C1ACE10}"/>
              </a:ext>
            </a:extLst>
          </p:cNvPr>
          <p:cNvSpPr/>
          <p:nvPr/>
        </p:nvSpPr>
        <p:spPr>
          <a:xfrm>
            <a:off x="838200" y="2665379"/>
            <a:ext cx="1807723" cy="55121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3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5305-B49E-4FF5-AB8D-3EBD1279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1AEF6-3611-4146-AA85-530171086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639" y="1690688"/>
            <a:ext cx="10659035" cy="5019394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Common type of DL are Deep Neural Networks (DNNs)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DNN &gt; 2 hidden layers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Single layer networks have been experimented with in the past for SDM, performed terribly!</a:t>
            </a:r>
            <a:r>
              <a:rPr lang="en-GB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7,8</a:t>
            </a:r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BB45AC-5E15-43FF-B6C6-4C5896172705}"/>
              </a:ext>
            </a:extLst>
          </p:cNvPr>
          <p:cNvSpPr/>
          <p:nvPr/>
        </p:nvSpPr>
        <p:spPr>
          <a:xfrm>
            <a:off x="5852809" y="3264943"/>
            <a:ext cx="52271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u="sng" dirty="0">
                <a:latin typeface="Arial" panose="020B0604020202020204" pitchFamily="34" charset="0"/>
                <a:cs typeface="Arial" panose="020B0604020202020204" pitchFamily="34" charset="0"/>
              </a:rPr>
              <a:t>Possible advantages for SDM: </a:t>
            </a:r>
            <a:endParaRPr lang="en-GB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sz="2200" i="1" dirty="0">
                <a:latin typeface="Arial" panose="020B0604020202020204" pitchFamily="34" charset="0"/>
                <a:cs typeface="Arial" panose="020B0604020202020204" pitchFamily="34" charset="0"/>
              </a:rPr>
              <a:t> Can handle correlated input features</a:t>
            </a:r>
          </a:p>
          <a:p>
            <a:pPr>
              <a:buFontTx/>
              <a:buChar char="-"/>
            </a:pPr>
            <a:r>
              <a:rPr lang="en-GB" sz="2200" i="1" dirty="0">
                <a:latin typeface="Arial" panose="020B0604020202020204" pitchFamily="34" charset="0"/>
                <a:cs typeface="Arial" panose="020B0604020202020204" pitchFamily="34" charset="0"/>
              </a:rPr>
              <a:t> Can include species interactions</a:t>
            </a:r>
          </a:p>
          <a:p>
            <a:pPr>
              <a:buFontTx/>
              <a:buChar char="-"/>
            </a:pPr>
            <a:r>
              <a:rPr lang="en-GB" sz="2200" i="1" dirty="0">
                <a:latin typeface="Arial" panose="020B0604020202020204" pitchFamily="34" charset="0"/>
                <a:cs typeface="Arial" panose="020B0604020202020204" pitchFamily="34" charset="0"/>
              </a:rPr>
              <a:t> Easy to scale up</a:t>
            </a:r>
          </a:p>
          <a:p>
            <a:pPr lvl="2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4AA735-9330-4363-B5D7-88922BA0173B}"/>
              </a:ext>
            </a:extLst>
          </p:cNvPr>
          <p:cNvSpPr/>
          <p:nvPr/>
        </p:nvSpPr>
        <p:spPr>
          <a:xfrm>
            <a:off x="5852809" y="4929060"/>
            <a:ext cx="42639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Let’s look deeper at what a neural network actually does and the application to SDM</a:t>
            </a:r>
          </a:p>
          <a:p>
            <a:pPr lvl="2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94F3C2-1118-4926-9EB6-C34AB96E8A98}"/>
              </a:ext>
            </a:extLst>
          </p:cNvPr>
          <p:cNvGrpSpPr/>
          <p:nvPr/>
        </p:nvGrpSpPr>
        <p:grpSpPr>
          <a:xfrm>
            <a:off x="1022517" y="3264944"/>
            <a:ext cx="4153712" cy="2707840"/>
            <a:chOff x="1342417" y="3245488"/>
            <a:chExt cx="4153712" cy="27078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9B91CB-E3DA-47D3-A8F0-1CD5D8733D87}"/>
                </a:ext>
              </a:extLst>
            </p:cNvPr>
            <p:cNvSpPr/>
            <p:nvPr/>
          </p:nvSpPr>
          <p:spPr>
            <a:xfrm>
              <a:off x="1342417" y="3245488"/>
              <a:ext cx="4153712" cy="27078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14B616-A23C-4A5C-A74F-927C66036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595" y="3266217"/>
              <a:ext cx="3781346" cy="2622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96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5305-B49E-4FF5-AB8D-3EBD1279C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941"/>
            <a:ext cx="10515600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1AEF6-3611-4146-AA85-530171086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434" y="821727"/>
            <a:ext cx="10659035" cy="50193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Applied to SDM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442856-EEC0-4943-9C16-2ACDE8C88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6" y="1397619"/>
            <a:ext cx="8147922" cy="51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87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5305-B49E-4FF5-AB8D-3EBD1279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1AEF6-3611-4146-AA85-530171086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2" y="1532136"/>
            <a:ext cx="10659035" cy="50193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Aim: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Proof of concept DL-SDM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Using pre-existing dataset of Worlds Ungulates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Goals to assess: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Types of input data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Evaluation methods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Model architecture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Performance compared to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MaxEnt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Potential for large scale implementation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270DB7-8B68-4968-A322-BD30550F7DFB}"/>
              </a:ext>
            </a:extLst>
          </p:cNvPr>
          <p:cNvGrpSpPr/>
          <p:nvPr/>
        </p:nvGrpSpPr>
        <p:grpSpPr>
          <a:xfrm>
            <a:off x="8646773" y="2459572"/>
            <a:ext cx="3207504" cy="4033303"/>
            <a:chOff x="8301038" y="1292561"/>
            <a:chExt cx="3821866" cy="477513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888CC9-FB9F-427C-BCD9-72079F439698}"/>
                </a:ext>
              </a:extLst>
            </p:cNvPr>
            <p:cNvGrpSpPr/>
            <p:nvPr/>
          </p:nvGrpSpPr>
          <p:grpSpPr>
            <a:xfrm>
              <a:off x="8301038" y="1292561"/>
              <a:ext cx="3821866" cy="4775131"/>
              <a:chOff x="8338986" y="1594119"/>
              <a:chExt cx="3803373" cy="477513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32866F8-F81D-4A7E-967A-E93ACAE36084}"/>
                  </a:ext>
                </a:extLst>
              </p:cNvPr>
              <p:cNvSpPr/>
              <p:nvPr/>
            </p:nvSpPr>
            <p:spPr>
              <a:xfrm>
                <a:off x="8338986" y="1594119"/>
                <a:ext cx="3803373" cy="4775131"/>
              </a:xfrm>
              <a:prstGeom prst="rect">
                <a:avLst/>
              </a:prstGeom>
              <a:solidFill>
                <a:schemeClr val="tx1"/>
              </a:solidFill>
              <a:ln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v</a:t>
                </a:r>
              </a:p>
            </p:txBody>
          </p:sp>
          <p:pic>
            <p:nvPicPr>
              <p:cNvPr id="15" name="Picture 2" descr="Afbeeldingsresultaat voor jupyter notebook">
                <a:extLst>
                  <a:ext uri="{FF2B5EF4-FFF2-40B4-BE49-F238E27FC236}">
                    <a16:creationId xmlns:a16="http://schemas.microsoft.com/office/drawing/2014/main" id="{99926D9B-B5FD-4D43-A322-7FF116D2F4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5358" y="5383956"/>
                <a:ext cx="628711" cy="739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B1182B7-E5F3-4F07-A218-6665310D1F57}"/>
                  </a:ext>
                </a:extLst>
              </p:cNvPr>
              <p:cNvGrpSpPr/>
              <p:nvPr/>
            </p:nvGrpSpPr>
            <p:grpSpPr>
              <a:xfrm>
                <a:off x="8372356" y="2342367"/>
                <a:ext cx="3721936" cy="2698446"/>
                <a:chOff x="8372356" y="2342367"/>
                <a:chExt cx="3721936" cy="2698446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DBA34480-4D5E-4724-9ED9-AA5DABBA7D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87054" y="3968233"/>
                  <a:ext cx="3707238" cy="1072580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16A82CF-6590-46E0-B801-FE46818621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28292"/>
                <a:stretch/>
              </p:blipFill>
              <p:spPr>
                <a:xfrm>
                  <a:off x="8372356" y="2342367"/>
                  <a:ext cx="3657475" cy="1186471"/>
                </a:xfrm>
                <a:prstGeom prst="rect">
                  <a:avLst/>
                </a:prstGeom>
              </p:spPr>
            </p:pic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373925C-200C-44AB-9A1A-D44E9603ED24}"/>
                  </a:ext>
                </a:extLst>
              </p:cNvPr>
              <p:cNvGrpSpPr/>
              <p:nvPr/>
            </p:nvGrpSpPr>
            <p:grpSpPr>
              <a:xfrm>
                <a:off x="9348158" y="5442566"/>
                <a:ext cx="1100212" cy="731504"/>
                <a:chOff x="9347886" y="5326637"/>
                <a:chExt cx="1100212" cy="731504"/>
              </a:xfrm>
            </p:grpSpPr>
            <p:pic>
              <p:nvPicPr>
                <p:cNvPr id="23" name="Picture 4" descr="Afbeeldingsresultaat voor python logo">
                  <a:extLst>
                    <a:ext uri="{FF2B5EF4-FFF2-40B4-BE49-F238E27FC236}">
                      <a16:creationId xmlns:a16="http://schemas.microsoft.com/office/drawing/2014/main" id="{C5B8A0AD-7E44-4BD9-8900-9BA2E3951D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47886" y="5326637"/>
                  <a:ext cx="532548" cy="5857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ABFEE92-7027-48A2-B7F7-0732CDF20F4F}"/>
                    </a:ext>
                  </a:extLst>
                </p:cNvPr>
                <p:cNvSpPr txBox="1"/>
                <p:nvPr/>
              </p:nvSpPr>
              <p:spPr>
                <a:xfrm>
                  <a:off x="9700947" y="5693756"/>
                  <a:ext cx="747151" cy="3643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>
                      <a:solidFill>
                        <a:schemeClr val="tx1">
                          <a:lumMod val="65000"/>
                        </a:schemeClr>
                      </a:solidFill>
                    </a:rPr>
                    <a:t>3.6</a:t>
                  </a:r>
                </a:p>
              </p:txBody>
            </p:sp>
          </p:grp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439C9CB-6BE7-499E-9855-68BE2B643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4811"/>
            <a:stretch/>
          </p:blipFill>
          <p:spPr>
            <a:xfrm>
              <a:off x="8319531" y="1292561"/>
              <a:ext cx="3803373" cy="76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1291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2D87-6144-461C-B616-7A888A9B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Stage 1.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AF26-1594-4F2F-9357-D7422834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039061" cy="4351338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Pilot model: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Same data and variables as Hendrix &amp; Vos used to model distribution of 153 ungulate species with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MaxEnt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Allows for direct comparison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Range of 10 – 882 observations per species</a:t>
            </a:r>
          </a:p>
          <a:p>
            <a:pPr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Negative examples (pseudo-absences sampled from within 1000km buffer)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1BCDB3-EAA0-4AA0-8491-764D184F4636}"/>
              </a:ext>
            </a:extLst>
          </p:cNvPr>
          <p:cNvGrpSpPr/>
          <p:nvPr/>
        </p:nvGrpSpPr>
        <p:grpSpPr>
          <a:xfrm>
            <a:off x="1379284" y="4381411"/>
            <a:ext cx="6396427" cy="2150255"/>
            <a:chOff x="958339" y="2317532"/>
            <a:chExt cx="5659778" cy="1499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C9F680-A839-4E7A-83F6-9AEDB6FAA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8339" y="2317532"/>
              <a:ext cx="2829889" cy="1499001"/>
            </a:xfrm>
            <a:prstGeom prst="rect">
              <a:avLst/>
            </a:prstGeom>
            <a:ln w="28575" cap="sq" cmpd="thickThin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0465FE-E1E1-4BC3-ADB7-A30AB8672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571"/>
            <a:stretch/>
          </p:blipFill>
          <p:spPr>
            <a:xfrm>
              <a:off x="3788228" y="2317533"/>
              <a:ext cx="2829889" cy="641728"/>
            </a:xfrm>
            <a:prstGeom prst="rect">
              <a:avLst/>
            </a:prstGeom>
            <a:ln w="28575" cap="sq" cmpd="thickThin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110526-3420-4D0F-9232-A5993FE84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926"/>
            <a:stretch/>
          </p:blipFill>
          <p:spPr>
            <a:xfrm>
              <a:off x="3788228" y="2959261"/>
              <a:ext cx="2829889" cy="857273"/>
            </a:xfrm>
            <a:prstGeom prst="rect">
              <a:avLst/>
            </a:prstGeom>
            <a:ln w="28575" cap="sq" cmpd="thickThin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109747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</TotalTime>
  <Words>842</Words>
  <Application>Microsoft Office PowerPoint</Application>
  <PresentationFormat>Widescreen</PresentationFormat>
  <Paragraphs>180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Bahnschrift</vt:lpstr>
      <vt:lpstr>Calibri</vt:lpstr>
      <vt:lpstr>Calibri Light</vt:lpstr>
      <vt:lpstr>Office Theme</vt:lpstr>
      <vt:lpstr>PowerPoint Presentation</vt:lpstr>
      <vt:lpstr>PowerPoint Presentation</vt:lpstr>
      <vt:lpstr>Species distribution models</vt:lpstr>
      <vt:lpstr>Deep Learning</vt:lpstr>
      <vt:lpstr>Deep Learning surprisingly accessible?</vt:lpstr>
      <vt:lpstr>Deep Neural Networks</vt:lpstr>
      <vt:lpstr>DNN</vt:lpstr>
      <vt:lpstr>The research</vt:lpstr>
      <vt:lpstr>Stage 1.</vt:lpstr>
      <vt:lpstr>Stage 1.</vt:lpstr>
      <vt:lpstr>Stage 1.</vt:lpstr>
      <vt:lpstr>Stage 2.</vt:lpstr>
      <vt:lpstr>Stage 2.</vt:lpstr>
      <vt:lpstr>Stage 3.</vt:lpstr>
      <vt:lpstr>Stage 3.</vt:lpstr>
      <vt:lpstr>Possibility to dig in deeper</vt:lpstr>
      <vt:lpstr>Relay to research goals</vt:lpstr>
      <vt:lpstr>Future research</vt:lpstr>
      <vt:lpstr>Getting started</vt:lpstr>
      <vt:lpstr>Thank you for your attention!</vt:lpstr>
      <vt:lpstr>References</vt:lpstr>
      <vt:lpstr>DNN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Rademaker</dc:creator>
  <cp:lastModifiedBy>Mark Rademaker</cp:lastModifiedBy>
  <cp:revision>26</cp:revision>
  <dcterms:created xsi:type="dcterms:W3CDTF">2019-11-25T07:05:41Z</dcterms:created>
  <dcterms:modified xsi:type="dcterms:W3CDTF">2019-12-02T15:48:26Z</dcterms:modified>
</cp:coreProperties>
</file>